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ays" panose="02000505050000020004" charset="0"/>
      <p:regular r:id="rId12"/>
    </p:embeddedFont>
    <p:embeddedFont>
      <p:font typeface="Open Sauce Medium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grandir Narrow Bold" panose="020B0604020202020204" charset="0"/>
      <p:regular r:id="rId19"/>
    </p:embeddedFont>
    <p:embeddedFont>
      <p:font typeface="Garet" panose="020B0604020202020204" charset="-52"/>
      <p:regular r:id="rId20"/>
    </p:embeddedFont>
    <p:embeddedFont>
      <p:font typeface="Glacial Indifference Bold" panose="020B0604020202020204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9D60C-BE33-48C0-AD9D-20A4BC2E81E5}" type="datetimeFigureOut">
              <a:rPr lang="bg-BG" smtClean="0"/>
              <a:t>3.6.2024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210AC-70C7-490A-BE15-8EF733D62E7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276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210AC-70C7-490A-BE15-8EF733D62E72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801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210AC-70C7-490A-BE15-8EF733D62E72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642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jpe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12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899"/>
            <a:ext cx="3816320" cy="571894"/>
            <a:chOff x="0" y="0"/>
            <a:chExt cx="5088426" cy="762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 dirty="0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64160" y="3648668"/>
            <a:ext cx="911837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 dirty="0" err="1">
                <a:solidFill>
                  <a:srgbClr val="FFFFFF"/>
                </a:solidFill>
                <a:latin typeface="Days"/>
              </a:rPr>
              <a:t>За</a:t>
            </a:r>
            <a:r>
              <a:rPr lang="en-US" sz="9045" spc="334" dirty="0">
                <a:solidFill>
                  <a:srgbClr val="FFFFFF"/>
                </a:solidFill>
                <a:latin typeface="Days"/>
              </a:rPr>
              <a:t> </a:t>
            </a:r>
            <a:r>
              <a:rPr lang="en-US" sz="9045" spc="334" dirty="0" err="1">
                <a:solidFill>
                  <a:srgbClr val="FFFFFF"/>
                </a:solidFill>
                <a:latin typeface="Days"/>
              </a:rPr>
              <a:t>туристите</a:t>
            </a:r>
            <a:endParaRPr lang="en-US" sz="9045" spc="334" dirty="0">
              <a:solidFill>
                <a:srgbClr val="FFFFFF"/>
              </a:solidFill>
              <a:latin typeface="Day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4160" y="5013259"/>
            <a:ext cx="1159624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 dirty="0">
                <a:solidFill>
                  <a:srgbClr val="FFFFFF"/>
                </a:solidFill>
                <a:latin typeface="Garet" panose="020B0604020202020204" charset="-52"/>
              </a:rPr>
              <a:t>BULEXPLO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4160" y="9245656"/>
            <a:ext cx="5448152" cy="43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 smtClean="0">
                <a:solidFill>
                  <a:srgbClr val="FFFFFF"/>
                </a:solidFill>
                <a:latin typeface="Consolas" panose="020B0609020204030204" pitchFamily="49" charset="0"/>
              </a:rPr>
              <a:t>Изготвил</a:t>
            </a:r>
            <a:r>
              <a:rPr lang="en-US" sz="2600" dirty="0" smtClean="0">
                <a:solidFill>
                  <a:srgbClr val="FFFFFF"/>
                </a:solidFill>
                <a:latin typeface="Consolas" panose="020B0609020204030204" pitchFamily="49" charset="0"/>
              </a:rPr>
              <a:t>: Теодор </a:t>
            </a:r>
            <a:r>
              <a:rPr lang="en-US" sz="2600" dirty="0">
                <a:solidFill>
                  <a:srgbClr val="FFFFFF"/>
                </a:solidFill>
                <a:latin typeface="Consolas" panose="020B0609020204030204" pitchFamily="49" charset="0"/>
              </a:rPr>
              <a:t>Трифонов 8В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62114" y="7450085"/>
            <a:ext cx="2725886" cy="2836915"/>
            <a:chOff x="0" y="0"/>
            <a:chExt cx="3634515" cy="378255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48038"/>
              <a:ext cx="3634515" cy="36345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6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507133" y="0"/>
              <a:ext cx="2789434" cy="2789434"/>
            </a:xfrm>
            <a:custGeom>
              <a:avLst/>
              <a:gdLst/>
              <a:ahLst/>
              <a:cxnLst/>
              <a:rect l="l" t="t" r="r" b="b"/>
              <a:pathLst>
                <a:path w="2789434" h="2789434">
                  <a:moveTo>
                    <a:pt x="0" y="0"/>
                  </a:moveTo>
                  <a:lnTo>
                    <a:pt x="2789434" y="0"/>
                  </a:lnTo>
                  <a:lnTo>
                    <a:pt x="2789434" y="2789434"/>
                  </a:lnTo>
                  <a:lnTo>
                    <a:pt x="0" y="278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606975" y="2394094"/>
              <a:ext cx="2420564" cy="1160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dirty="0">
                  <a:solidFill>
                    <a:srgbClr val="2B2D30"/>
                  </a:solidFill>
                  <a:latin typeface="Consolas" panose="020B0609020204030204" pitchFamily="49" charset="0"/>
                </a:rPr>
                <a:t>ПГКМКС “</a:t>
              </a:r>
              <a:r>
                <a:rPr lang="en-US" dirty="0" err="1">
                  <a:solidFill>
                    <a:srgbClr val="2B2D30"/>
                  </a:solidFill>
                  <a:latin typeface="Consolas" panose="020B0609020204030204" pitchFamily="49" charset="0"/>
                </a:rPr>
                <a:t>Акад</a:t>
              </a:r>
              <a:r>
                <a:rPr lang="en-US" dirty="0">
                  <a:solidFill>
                    <a:srgbClr val="2B2D30"/>
                  </a:solidFill>
                  <a:latin typeface="Consolas" panose="020B0609020204030204" pitchFamily="49" charset="0"/>
                </a:rPr>
                <a:t>. </a:t>
              </a:r>
              <a:r>
                <a:rPr lang="en-US" dirty="0" err="1">
                  <a:solidFill>
                    <a:srgbClr val="2B2D30"/>
                  </a:solidFill>
                  <a:latin typeface="Consolas" panose="020B0609020204030204" pitchFamily="49" charset="0"/>
                </a:rPr>
                <a:t>Благовест</a:t>
              </a:r>
              <a:r>
                <a:rPr lang="en-US" dirty="0">
                  <a:solidFill>
                    <a:srgbClr val="2B2D3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2B2D30"/>
                  </a:solidFill>
                  <a:latin typeface="Consolas" panose="020B0609020204030204" pitchFamily="49" charset="0"/>
                </a:rPr>
                <a:t>Сендов</a:t>
              </a:r>
              <a:endParaRPr lang="en-US" dirty="0">
                <a:solidFill>
                  <a:srgbClr val="2B2D30"/>
                </a:solidFill>
                <a:latin typeface="Consolas" panose="020B0609020204030204" pitchFamily="49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922982" y="5679505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Относно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сайта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38745" y="4628462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42136" y="4636989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99563" y="4652420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0608" y="5696561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Очаквани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потребители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83799" y="5727422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Използван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код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и 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техники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 dirty="0">
                <a:solidFill>
                  <a:srgbClr val="FFFFFF"/>
                </a:solidFill>
                <a:latin typeface="Garet"/>
              </a:rPr>
              <a:t>СЪДЪРЖАНИЕ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3816320" cy="571894"/>
            <a:chOff x="0" y="0"/>
            <a:chExt cx="5088426" cy="7625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 dirty="0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15214" y="4652420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3686" y="5696561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Демонстрация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1835" y="578235"/>
            <a:ext cx="14826299" cy="9130529"/>
          </a:xfrm>
          <a:custGeom>
            <a:avLst/>
            <a:gdLst/>
            <a:ahLst/>
            <a:cxnLst/>
            <a:rect l="l" t="t" r="r" b="b"/>
            <a:pathLst>
              <a:path w="14826299" h="9130529">
                <a:moveTo>
                  <a:pt x="0" y="0"/>
                </a:moveTo>
                <a:lnTo>
                  <a:pt x="14826300" y="0"/>
                </a:lnTo>
                <a:lnTo>
                  <a:pt x="14826300" y="9130530"/>
                </a:lnTo>
                <a:lnTo>
                  <a:pt x="0" y="913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961788" cy="252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59239" y="3307821"/>
            <a:ext cx="740838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Garet" panose="020B0604020202020204" charset="-52"/>
              </a:rPr>
              <a:t>ОТНОСНО САЙТА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9239" y="4390813"/>
            <a:ext cx="6700061" cy="491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Bulgaria Explore (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BulExplo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) е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туристическа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агенция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която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създава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сайт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за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да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може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всеки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местен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или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чужденец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да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направи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пълноценна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почивка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в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България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</a:p>
          <a:p>
            <a:pPr algn="l">
              <a:lnSpc>
                <a:spcPts val="3233"/>
              </a:lnSpc>
            </a:pP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3233"/>
              </a:lnSpc>
            </a:pP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Сайтът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се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състои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от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6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брой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страници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Начална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страница</a:t>
            </a: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“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За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нас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”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страница</a:t>
            </a: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Страница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с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дестинации</a:t>
            </a: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Магазин</a:t>
            </a: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“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Свържете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се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 с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нас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”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“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подкрепяща</a:t>
            </a:r>
            <a:r>
              <a:rPr lang="en-US" sz="2199" dirty="0">
                <a:solidFill>
                  <a:srgbClr val="FFFFFF"/>
                </a:solidFill>
                <a:latin typeface="Consolas" panose="020B0609020204030204" pitchFamily="49" charset="0"/>
              </a:rPr>
              <a:t>” </a:t>
            </a:r>
            <a:r>
              <a:rPr lang="en-US" sz="2199" dirty="0" err="1">
                <a:solidFill>
                  <a:srgbClr val="FFFFFF"/>
                </a:solidFill>
                <a:latin typeface="Consolas" panose="020B0609020204030204" pitchFamily="49" charset="0"/>
              </a:rPr>
              <a:t>страница</a:t>
            </a:r>
            <a:endParaRPr lang="en-US" sz="2199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93757" y="1076325"/>
            <a:ext cx="2265543" cy="89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9600" spc="175" dirty="0">
                <a:solidFill>
                  <a:srgbClr val="FFFFFF"/>
                </a:solidFill>
                <a:latin typeface="Canva Sans Bold" panose="020B0604020202020204" charset="0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400348" y="-3180542"/>
            <a:ext cx="20917903" cy="16748446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60" y="4301462"/>
            <a:ext cx="1623054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176078" y="5281363"/>
            <a:ext cx="3659448" cy="3642776"/>
          </a:xfrm>
          <a:custGeom>
            <a:avLst/>
            <a:gdLst/>
            <a:ahLst/>
            <a:cxnLst/>
            <a:rect l="l" t="t" r="r" b="b"/>
            <a:pathLst>
              <a:path w="3659448" h="3642776">
                <a:moveTo>
                  <a:pt x="0" y="0"/>
                </a:moveTo>
                <a:lnTo>
                  <a:pt x="3659448" y="0"/>
                </a:lnTo>
                <a:lnTo>
                  <a:pt x="3659448" y="3642776"/>
                </a:lnTo>
                <a:lnTo>
                  <a:pt x="0" y="364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19249" y="5559701"/>
            <a:ext cx="5786551" cy="3086100"/>
            <a:chOff x="0" y="0"/>
            <a:chExt cx="12715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1574" cy="812800"/>
            </a:xfrm>
            <a:custGeom>
              <a:avLst/>
              <a:gdLst/>
              <a:ahLst/>
              <a:cxnLst/>
              <a:rect l="l" t="t" r="r" b="b"/>
              <a:pathLst>
                <a:path w="1271574" h="812800">
                  <a:moveTo>
                    <a:pt x="81781" y="0"/>
                  </a:moveTo>
                  <a:lnTo>
                    <a:pt x="1189794" y="0"/>
                  </a:lnTo>
                  <a:cubicBezTo>
                    <a:pt x="1234960" y="0"/>
                    <a:pt x="1271574" y="36614"/>
                    <a:pt x="1271574" y="81781"/>
                  </a:cubicBezTo>
                  <a:lnTo>
                    <a:pt x="1271574" y="731019"/>
                  </a:lnTo>
                  <a:cubicBezTo>
                    <a:pt x="1271574" y="752709"/>
                    <a:pt x="1262958" y="773510"/>
                    <a:pt x="1247621" y="788847"/>
                  </a:cubicBezTo>
                  <a:cubicBezTo>
                    <a:pt x="1232285" y="804184"/>
                    <a:pt x="1211483" y="812800"/>
                    <a:pt x="1189794" y="812800"/>
                  </a:cubicBezTo>
                  <a:lnTo>
                    <a:pt x="81781" y="812800"/>
                  </a:lnTo>
                  <a:cubicBezTo>
                    <a:pt x="36614" y="812800"/>
                    <a:pt x="0" y="776186"/>
                    <a:pt x="0" y="731019"/>
                  </a:cubicBezTo>
                  <a:lnTo>
                    <a:pt x="0" y="81781"/>
                  </a:lnTo>
                  <a:cubicBezTo>
                    <a:pt x="0" y="36614"/>
                    <a:pt x="36614" y="0"/>
                    <a:pt x="81781" y="0"/>
                  </a:cubicBezTo>
                  <a:close/>
                </a:path>
              </a:pathLst>
            </a:custGeom>
            <a:solidFill>
              <a:srgbClr val="3C19A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271574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03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Любители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на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природата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с </a:t>
              </a: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допълнително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свободно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време</a:t>
              </a:r>
              <a:r>
                <a:rPr lang="en-US" sz="3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76300"/>
            <a:ext cx="7809106" cy="30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8"/>
              </a:lnSpc>
            </a:pPr>
            <a:r>
              <a:rPr lang="en-US" sz="8641" dirty="0" err="1">
                <a:solidFill>
                  <a:srgbClr val="FFFFFF"/>
                </a:solidFill>
                <a:latin typeface="Garet" panose="020B0604020202020204" charset="-52"/>
              </a:rPr>
              <a:t>Очаквани</a:t>
            </a:r>
            <a:r>
              <a:rPr lang="en-US" sz="8641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641" dirty="0" err="1">
                <a:solidFill>
                  <a:srgbClr val="FFFFFF"/>
                </a:solidFill>
                <a:latin typeface="Garet" panose="020B0604020202020204" charset="-52"/>
              </a:rPr>
              <a:t>потребители</a:t>
            </a:r>
            <a:endParaRPr lang="en-US" sz="8641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93757" y="1152525"/>
            <a:ext cx="2265543" cy="181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8"/>
              </a:lnSpc>
            </a:pPr>
            <a:r>
              <a:rPr lang="en-US" sz="12798" spc="409" dirty="0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01887" y="2612047"/>
            <a:ext cx="14121153" cy="3203614"/>
            <a:chOff x="0" y="0"/>
            <a:chExt cx="3719151" cy="8437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19151" cy="843750"/>
            </a:xfrm>
            <a:custGeom>
              <a:avLst/>
              <a:gdLst/>
              <a:ahLst/>
              <a:cxnLst/>
              <a:rect l="l" t="t" r="r" b="b"/>
              <a:pathLst>
                <a:path w="3719151" h="843750">
                  <a:moveTo>
                    <a:pt x="0" y="0"/>
                  </a:moveTo>
                  <a:lnTo>
                    <a:pt x="3719151" y="0"/>
                  </a:lnTo>
                  <a:lnTo>
                    <a:pt x="3719151" y="843750"/>
                  </a:lnTo>
                  <a:lnTo>
                    <a:pt x="0" y="843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719151" cy="8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01887" y="3072119"/>
            <a:ext cx="13623927" cy="23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Garet" panose="020B0604020202020204" charset="-52"/>
              </a:rPr>
              <a:t>ИЗПОЛЗВАН ТЕХНИКИ И КОДОВЕ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35355" y="1028700"/>
            <a:ext cx="3816320" cy="571894"/>
            <a:chOff x="0" y="0"/>
            <a:chExt cx="5088426" cy="762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01887" y="6039065"/>
            <a:ext cx="14121153" cy="183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Какво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се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крие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от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очите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на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обикновения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239" dirty="0" err="1">
                <a:solidFill>
                  <a:srgbClr val="FFFFFF"/>
                </a:solidFill>
                <a:latin typeface="Consolas" panose="020B0609020204030204" pitchFamily="49" charset="0"/>
              </a:rPr>
              <a:t>потребител</a:t>
            </a:r>
            <a:r>
              <a:rPr lang="en-US" sz="5239" dirty="0">
                <a:solidFill>
                  <a:srgbClr val="FFFFFF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7298" y="445650"/>
            <a:ext cx="1931502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" panose="020B0604020202020204" charset="0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637793" y="9239250"/>
            <a:ext cx="15621507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272661" y="-3109670"/>
            <a:ext cx="20833322" cy="16506339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83401"/>
            <a:ext cx="12189992" cy="2685276"/>
            <a:chOff x="0" y="0"/>
            <a:chExt cx="16253323" cy="35803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53323" cy="1013150"/>
            </a:xfrm>
            <a:custGeom>
              <a:avLst/>
              <a:gdLst/>
              <a:ahLst/>
              <a:cxnLst/>
              <a:rect l="l" t="t" r="r" b="b"/>
              <a:pathLst>
                <a:path w="16253323" h="1013150">
                  <a:moveTo>
                    <a:pt x="0" y="0"/>
                  </a:moveTo>
                  <a:lnTo>
                    <a:pt x="16253323" y="0"/>
                  </a:lnTo>
                  <a:lnTo>
                    <a:pt x="16253323" y="1013150"/>
                  </a:lnTo>
                  <a:lnTo>
                    <a:pt x="0" y="10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1013150"/>
              <a:ext cx="16253323" cy="2567218"/>
            </a:xfrm>
            <a:custGeom>
              <a:avLst/>
              <a:gdLst/>
              <a:ahLst/>
              <a:cxnLst/>
              <a:rect l="l" t="t" r="r" b="b"/>
              <a:pathLst>
                <a:path w="16253323" h="2567218">
                  <a:moveTo>
                    <a:pt x="0" y="0"/>
                  </a:moveTo>
                  <a:lnTo>
                    <a:pt x="16253323" y="0"/>
                  </a:lnTo>
                  <a:lnTo>
                    <a:pt x="16253323" y="2567217"/>
                  </a:lnTo>
                  <a:lnTo>
                    <a:pt x="0" y="256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flipV="1">
            <a:off x="1028700" y="2423794"/>
            <a:ext cx="12189992" cy="1905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6171132"/>
            <a:ext cx="12189992" cy="2974886"/>
          </a:xfrm>
          <a:custGeom>
            <a:avLst/>
            <a:gdLst/>
            <a:ahLst/>
            <a:cxnLst/>
            <a:rect l="l" t="t" r="r" b="b"/>
            <a:pathLst>
              <a:path w="12189992" h="2974886">
                <a:moveTo>
                  <a:pt x="0" y="0"/>
                </a:moveTo>
                <a:lnTo>
                  <a:pt x="12189992" y="0"/>
                </a:lnTo>
                <a:lnTo>
                  <a:pt x="12189992" y="2974886"/>
                </a:lnTo>
                <a:lnTo>
                  <a:pt x="0" y="297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07981" flipH="1">
            <a:off x="12098253" y="5119481"/>
            <a:ext cx="1484311" cy="1098390"/>
          </a:xfrm>
          <a:custGeom>
            <a:avLst/>
            <a:gdLst/>
            <a:ahLst/>
            <a:cxnLst/>
            <a:rect l="l" t="t" r="r" b="b"/>
            <a:pathLst>
              <a:path w="1484311" h="1098390">
                <a:moveTo>
                  <a:pt x="1484311" y="0"/>
                </a:moveTo>
                <a:lnTo>
                  <a:pt x="0" y="0"/>
                </a:lnTo>
                <a:lnTo>
                  <a:pt x="0" y="1098390"/>
                </a:lnTo>
                <a:lnTo>
                  <a:pt x="1484311" y="1098390"/>
                </a:lnTo>
                <a:lnTo>
                  <a:pt x="14843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86300" y="3224701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0" y="0"/>
                </a:moveTo>
                <a:lnTo>
                  <a:pt x="303850" y="0"/>
                </a:lnTo>
                <a:lnTo>
                  <a:pt x="303850" y="303850"/>
                </a:lnTo>
                <a:lnTo>
                  <a:pt x="0" y="30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137298" y="857250"/>
            <a:ext cx="2160102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76300"/>
            <a:ext cx="10293350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Иконки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навсякъде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949950" y="3224701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0" y="0"/>
                </a:moveTo>
                <a:lnTo>
                  <a:pt x="303850" y="0"/>
                </a:lnTo>
                <a:lnTo>
                  <a:pt x="303850" y="303850"/>
                </a:lnTo>
                <a:lnTo>
                  <a:pt x="0" y="30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23696" y="3224701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0" y="0"/>
                </a:moveTo>
                <a:lnTo>
                  <a:pt x="303850" y="0"/>
                </a:lnTo>
                <a:lnTo>
                  <a:pt x="303850" y="303850"/>
                </a:lnTo>
                <a:lnTo>
                  <a:pt x="0" y="30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26042" y="3224701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0" y="0"/>
                </a:moveTo>
                <a:lnTo>
                  <a:pt x="303850" y="0"/>
                </a:lnTo>
                <a:lnTo>
                  <a:pt x="303850" y="303850"/>
                </a:lnTo>
                <a:lnTo>
                  <a:pt x="0" y="30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72272" y="4227051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6" y="0"/>
                </a:lnTo>
                <a:lnTo>
                  <a:pt x="355356" y="355355"/>
                </a:lnTo>
                <a:lnTo>
                  <a:pt x="0" y="355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72272" y="4582406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6" y="0"/>
                </a:lnTo>
                <a:lnTo>
                  <a:pt x="355356" y="355356"/>
                </a:lnTo>
                <a:lnTo>
                  <a:pt x="0" y="355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99522" y="4217526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6" y="0"/>
                </a:lnTo>
                <a:lnTo>
                  <a:pt x="355356" y="355355"/>
                </a:lnTo>
                <a:lnTo>
                  <a:pt x="0" y="355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10922" y="4395204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6" y="0"/>
                </a:lnTo>
                <a:lnTo>
                  <a:pt x="355356" y="355355"/>
                </a:lnTo>
                <a:lnTo>
                  <a:pt x="0" y="355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245353" y="4582406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5" y="0"/>
                </a:lnTo>
                <a:lnTo>
                  <a:pt x="355355" y="355356"/>
                </a:lnTo>
                <a:lnTo>
                  <a:pt x="0" y="355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889997" y="4582406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6" y="0"/>
                </a:lnTo>
                <a:lnTo>
                  <a:pt x="355356" y="355356"/>
                </a:lnTo>
                <a:lnTo>
                  <a:pt x="0" y="355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254878" y="4217526"/>
            <a:ext cx="355355" cy="355355"/>
          </a:xfrm>
          <a:custGeom>
            <a:avLst/>
            <a:gdLst/>
            <a:ahLst/>
            <a:cxnLst/>
            <a:rect l="l" t="t" r="r" b="b"/>
            <a:pathLst>
              <a:path w="355355" h="355355">
                <a:moveTo>
                  <a:pt x="0" y="0"/>
                </a:moveTo>
                <a:lnTo>
                  <a:pt x="355355" y="0"/>
                </a:lnTo>
                <a:lnTo>
                  <a:pt x="355355" y="355355"/>
                </a:lnTo>
                <a:lnTo>
                  <a:pt x="0" y="355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V="1">
            <a:off x="14448650" y="1028700"/>
            <a:ext cx="0" cy="822960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448650" y="2964351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0904537" y="5630228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0904536" y="9296399"/>
            <a:ext cx="5554663" cy="60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https://ionic.io/ionicons</a:t>
            </a:r>
          </a:p>
        </p:txBody>
      </p:sp>
      <p:sp>
        <p:nvSpPr>
          <p:cNvPr id="26" name="Freeform 26"/>
          <p:cNvSpPr/>
          <p:nvPr/>
        </p:nvSpPr>
        <p:spPr>
          <a:xfrm rot="-194526" flipH="1">
            <a:off x="13422897" y="7987678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5"/>
                </a:lnTo>
                <a:lnTo>
                  <a:pt x="1302966" y="964195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87" t="-65773" r="-3408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60" y="2442844"/>
            <a:ext cx="1341995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448710" y="1028700"/>
            <a:ext cx="0" cy="139509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4448556" y="2461894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911" r="7197"/>
          <a:stretch>
            <a:fillRect/>
          </a:stretch>
        </p:blipFill>
        <p:spPr>
          <a:xfrm>
            <a:off x="8994913" y="2754454"/>
            <a:ext cx="8597348" cy="563044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441385" y="2744929"/>
            <a:ext cx="7996062" cy="1815620"/>
          </a:xfrm>
          <a:custGeom>
            <a:avLst/>
            <a:gdLst/>
            <a:ahLst/>
            <a:cxnLst/>
            <a:rect l="l" t="t" r="r" b="b"/>
            <a:pathLst>
              <a:path w="7996062" h="1815620">
                <a:moveTo>
                  <a:pt x="0" y="0"/>
                </a:moveTo>
                <a:lnTo>
                  <a:pt x="7996062" y="0"/>
                </a:lnTo>
                <a:lnTo>
                  <a:pt x="7996062" y="1815620"/>
                </a:lnTo>
                <a:lnTo>
                  <a:pt x="0" y="181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1385" y="5027274"/>
            <a:ext cx="5136041" cy="4433766"/>
          </a:xfrm>
          <a:custGeom>
            <a:avLst/>
            <a:gdLst/>
            <a:ahLst/>
            <a:cxnLst/>
            <a:rect l="l" t="t" r="r" b="b"/>
            <a:pathLst>
              <a:path w="5136041" h="4433766">
                <a:moveTo>
                  <a:pt x="0" y="0"/>
                </a:moveTo>
                <a:lnTo>
                  <a:pt x="5136041" y="0"/>
                </a:lnTo>
                <a:lnTo>
                  <a:pt x="5136041" y="4433766"/>
                </a:lnTo>
                <a:lnTo>
                  <a:pt x="0" y="443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>
            <a:off x="6712068" y="4824534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5"/>
                </a:lnTo>
                <a:lnTo>
                  <a:pt x="1302966" y="964195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515397">
            <a:off x="5942041" y="8615717"/>
            <a:ext cx="2843019" cy="1016379"/>
          </a:xfrm>
          <a:custGeom>
            <a:avLst/>
            <a:gdLst/>
            <a:ahLst/>
            <a:cxnLst/>
            <a:rect l="l" t="t" r="r" b="b"/>
            <a:pathLst>
              <a:path w="2843019" h="1016379">
                <a:moveTo>
                  <a:pt x="0" y="0"/>
                </a:moveTo>
                <a:lnTo>
                  <a:pt x="2843020" y="0"/>
                </a:lnTo>
                <a:lnTo>
                  <a:pt x="2843020" y="1016380"/>
                </a:lnTo>
                <a:lnTo>
                  <a:pt x="0" y="1016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163800" y="914400"/>
            <a:ext cx="211518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60" y="876300"/>
            <a:ext cx="12441721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Магия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на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бисквитките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16368" y="5912554"/>
            <a:ext cx="1694365" cy="5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 dirty="0">
                <a:solidFill>
                  <a:srgbClr val="FFFFFF"/>
                </a:solidFill>
                <a:latin typeface="Glacial Indifference Bold"/>
              </a:rPr>
              <a:t>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22120" y="7853333"/>
            <a:ext cx="1694365" cy="5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>
                <a:solidFill>
                  <a:srgbClr val="FFFFFF"/>
                </a:solidFill>
                <a:latin typeface="Glacial Indifference Bold"/>
              </a:rPr>
              <a:t>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7787" y="8629834"/>
            <a:ext cx="3701539" cy="122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sz="7985" spc="1597">
                <a:solidFill>
                  <a:srgbClr val="FFFFFF"/>
                </a:solidFill>
                <a:latin typeface="Glacial Indifference Bold"/>
              </a:rPr>
              <a:t>+JS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0904" y="9577845"/>
            <a:ext cx="401700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 dirty="0">
                <a:solidFill>
                  <a:srgbClr val="FFFFFF"/>
                </a:solidFill>
                <a:latin typeface="Garet" panose="020B0604020202020204" charset="-52"/>
              </a:rPr>
              <a:t>АНИМАЦИЯ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442844"/>
            <a:ext cx="1341995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448650" y="1028700"/>
            <a:ext cx="0" cy="139509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4448496" y="2461894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2719446"/>
            <a:ext cx="8575070" cy="3888975"/>
          </a:xfrm>
          <a:custGeom>
            <a:avLst/>
            <a:gdLst/>
            <a:ahLst/>
            <a:cxnLst/>
            <a:rect l="l" t="t" r="r" b="b"/>
            <a:pathLst>
              <a:path w="8575070" h="3888975">
                <a:moveTo>
                  <a:pt x="0" y="0"/>
                </a:moveTo>
                <a:lnTo>
                  <a:pt x="8575070" y="0"/>
                </a:lnTo>
                <a:lnTo>
                  <a:pt x="8575070" y="3888976"/>
                </a:lnTo>
                <a:lnTo>
                  <a:pt x="0" y="3888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8750" r="28765"/>
          <a:stretch>
            <a:fillRect/>
          </a:stretch>
        </p:blipFill>
        <p:spPr>
          <a:xfrm>
            <a:off x="12515880" y="2790547"/>
            <a:ext cx="5220316" cy="6911951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9515397">
            <a:off x="9935648" y="5117671"/>
            <a:ext cx="2248355" cy="803787"/>
          </a:xfrm>
          <a:custGeom>
            <a:avLst/>
            <a:gdLst/>
            <a:ahLst/>
            <a:cxnLst/>
            <a:rect l="l" t="t" r="r" b="b"/>
            <a:pathLst>
              <a:path w="2248355" h="803787">
                <a:moveTo>
                  <a:pt x="0" y="0"/>
                </a:moveTo>
                <a:lnTo>
                  <a:pt x="2248355" y="0"/>
                </a:lnTo>
                <a:lnTo>
                  <a:pt x="2248355" y="803787"/>
                </a:lnTo>
                <a:lnTo>
                  <a:pt x="0" y="803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74178" flipH="1">
            <a:off x="11489341" y="8411538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4"/>
                </a:lnTo>
                <a:lnTo>
                  <a:pt x="1302966" y="964194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846924"/>
            <a:ext cx="10353462" cy="2688174"/>
          </a:xfrm>
          <a:custGeom>
            <a:avLst/>
            <a:gdLst/>
            <a:ahLst/>
            <a:cxnLst/>
            <a:rect l="l" t="t" r="r" b="b"/>
            <a:pathLst>
              <a:path w="10353462" h="2688174">
                <a:moveTo>
                  <a:pt x="0" y="0"/>
                </a:moveTo>
                <a:lnTo>
                  <a:pt x="10353462" y="0"/>
                </a:lnTo>
                <a:lnTo>
                  <a:pt x="10353462" y="2688174"/>
                </a:lnTo>
                <a:lnTo>
                  <a:pt x="0" y="2688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240000" y="857250"/>
            <a:ext cx="201930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6300"/>
            <a:ext cx="12441721" cy="285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Купуване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и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харесване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  <a:p>
            <a:pPr algn="ctr">
              <a:lnSpc>
                <a:spcPts val="11480"/>
              </a:lnSpc>
            </a:pPr>
            <a:endParaRPr lang="en-US" sz="8200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66518" y="4028364"/>
            <a:ext cx="2057360" cy="7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636" spc="927">
                <a:solidFill>
                  <a:srgbClr val="FFFFFF"/>
                </a:solidFill>
                <a:latin typeface="Glacial Indifference Bold"/>
              </a:rPr>
              <a:t>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82162" y="7847143"/>
            <a:ext cx="1570405" cy="7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636" spc="927">
                <a:solidFill>
                  <a:srgbClr val="FFFFFF"/>
                </a:solidFill>
                <a:latin typeface="Glacial Indifference Bold"/>
              </a:rPr>
              <a:t>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9790" y="9535098"/>
            <a:ext cx="576281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060" b="1" spc="812" dirty="0">
                <a:solidFill>
                  <a:srgbClr val="FFFFFF"/>
                </a:solidFill>
                <a:latin typeface="Garet" panose="020B0604020202020204" charset="-52"/>
              </a:rPr>
              <a:t>CLICK</a:t>
            </a:r>
            <a:r>
              <a:rPr lang="en-US" sz="4060" spc="812" dirty="0">
                <a:solidFill>
                  <a:srgbClr val="FFFFFF"/>
                </a:solidFill>
                <a:latin typeface="Garet" panose="020B0604020202020204" charset="-52"/>
              </a:rPr>
              <a:t> ЕФЕКТИ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628854" y="3088297"/>
            <a:ext cx="11030292" cy="2055203"/>
            <a:chOff x="0" y="0"/>
            <a:chExt cx="2905097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5097" cy="541288"/>
            </a:xfrm>
            <a:custGeom>
              <a:avLst/>
              <a:gdLst/>
              <a:ahLst/>
              <a:cxnLst/>
              <a:rect l="l" t="t" r="r" b="b"/>
              <a:pathLst>
                <a:path w="2905097" h="541288">
                  <a:moveTo>
                    <a:pt x="0" y="0"/>
                  </a:moveTo>
                  <a:lnTo>
                    <a:pt x="2905097" y="0"/>
                  </a:lnTo>
                  <a:lnTo>
                    <a:pt x="2905097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905097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62400" y="3548369"/>
            <a:ext cx="10070724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Garet" panose="020B0604020202020204" charset="-52"/>
              </a:rPr>
              <a:t>ДЕМОНСТРАЦИЯ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54715" y="1028700"/>
            <a:ext cx="3816320" cy="571894"/>
            <a:chOff x="0" y="0"/>
            <a:chExt cx="5088426" cy="762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28854" y="6019259"/>
            <a:ext cx="1103029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onsolas" panose="020B0609020204030204" pitchFamily="49" charset="0"/>
              </a:rPr>
              <a:t>Нека</a:t>
            </a:r>
            <a:r>
              <a:rPr lang="en-US" sz="5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onsolas" panose="020B0609020204030204" pitchFamily="49" charset="0"/>
              </a:rPr>
              <a:t>видим</a:t>
            </a:r>
            <a:r>
              <a:rPr lang="en-US" sz="5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самия</a:t>
            </a:r>
            <a:r>
              <a:rPr lang="en-US" sz="5199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onsolas" panose="020B0609020204030204" pitchFamily="49" charset="0"/>
              </a:rPr>
              <a:t>сайт</a:t>
            </a:r>
            <a:r>
              <a:rPr lang="en-US" sz="5199" dirty="0">
                <a:solidFill>
                  <a:srgbClr val="FFFFFF"/>
                </a:solidFill>
                <a:latin typeface="Consolas" panose="020B0609020204030204" pitchFamily="49" charset="0"/>
              </a:rPr>
              <a:t> в </a:t>
            </a:r>
            <a:r>
              <a:rPr lang="en-US" sz="5199" dirty="0" err="1" smtClean="0">
                <a:solidFill>
                  <a:srgbClr val="FFFFFF"/>
                </a:solidFill>
                <a:latin typeface="Consolas" panose="020B0609020204030204" pitchFamily="49" charset="0"/>
              </a:rPr>
              <a:t>действие</a:t>
            </a:r>
            <a:r>
              <a:rPr lang="en-US" sz="5199" dirty="0" smtClean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endParaRPr lang="en-US" sz="5199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12"/>
          <p:cNvSpPr/>
          <p:nvPr/>
        </p:nvSpPr>
        <p:spPr>
          <a:xfrm flipH="1" flipV="1">
            <a:off x="1637770" y="9220200"/>
            <a:ext cx="15621507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5087600" y="857250"/>
            <a:ext cx="218993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04</a:t>
            </a:r>
          </a:p>
        </p:txBody>
      </p:sp>
      <p:pic>
        <p:nvPicPr>
          <p:cNvPr id="15" name="Картина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8716" y="8648700"/>
            <a:ext cx="739283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157</Words>
  <Application>Microsoft Office PowerPoint</Application>
  <PresentationFormat>По избор</PresentationFormat>
  <Paragraphs>53</Paragraphs>
  <Slides>9</Slides>
  <Notes>2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20" baseType="lpstr">
      <vt:lpstr>Days</vt:lpstr>
      <vt:lpstr>Open Sauce Medium</vt:lpstr>
      <vt:lpstr>Arial</vt:lpstr>
      <vt:lpstr>Canva Sans Bold</vt:lpstr>
      <vt:lpstr>Calibri</vt:lpstr>
      <vt:lpstr>Agrandir Narrow Bold</vt:lpstr>
      <vt:lpstr>Garet</vt:lpstr>
      <vt:lpstr>Glacial Indifference Bold</vt:lpstr>
      <vt:lpstr>Consolas</vt:lpstr>
      <vt:lpstr>Canva Sans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Bulgaria Explore</dc:title>
  <cp:lastModifiedBy>Теодор Т. Трифонов</cp:lastModifiedBy>
  <cp:revision>4</cp:revision>
  <dcterms:created xsi:type="dcterms:W3CDTF">2006-08-16T00:00:00Z</dcterms:created>
  <dcterms:modified xsi:type="dcterms:W3CDTF">2024-06-03T18:00:45Z</dcterms:modified>
  <dc:identifier>DAGE6hv5iIg</dc:identifier>
</cp:coreProperties>
</file>